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9" r:id="rId7"/>
    <p:sldId id="264" r:id="rId8"/>
    <p:sldId id="260" r:id="rId9"/>
    <p:sldId id="261" r:id="rId10"/>
    <p:sldId id="262" r:id="rId11"/>
    <p:sldId id="265" r:id="rId12"/>
    <p:sldId id="267" r:id="rId13"/>
    <p:sldId id="270" r:id="rId14"/>
    <p:sldId id="263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4B2B"/>
    <a:srgbClr val="0A4C2B"/>
    <a:srgbClr val="2EA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66EAC-D614-4275-8EC2-85FD64DC4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B38452-C4FD-4261-8488-E2D3E4EA0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EDE1F-8944-4F61-8BE0-A6592AAA0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20/06/2022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E67AA-FF02-4F18-A3A6-FF69BFA17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61F1B-2E26-4283-BA02-463CABEE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28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CA4B7-8ABC-4BEE-AD13-56E94D40E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0CCA7-820B-4013-8D8F-FBD68CC34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7845D-75F8-4B84-BF78-BD7358037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20/06/2022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0374F-877E-4130-8C0B-B5664471C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8776B-1900-45C1-AD7B-4F5E59CF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959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8E69BA-3DD6-441E-8FD4-BEC6BBD9F2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8860D0-BA64-4FE0-9EAF-3CBE5DFBA4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CC4A6-A647-4AB3-95E7-CC42F060F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20/06/2022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A62E2-256D-4229-8193-2EF730569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69C96-0ADA-42BA-8D73-E4E1DAC0F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413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CFC04-4DA6-444D-8FA5-1069B7B54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FA136-B8C7-45F5-8045-99700CC0C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B4C8C-E495-41D2-AF22-A0C2AAF56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20/06/2022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527BA-5590-4A1C-BC25-35951858B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67134-5579-4F5D-8A75-AF4A7DFF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6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058DB-CD32-4039-BB8D-8FBAADDA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8BEDA-A17A-4BE1-9D45-EB5FB036D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19F11-E4DC-4331-A29F-2813F3656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20/06/2022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3E731-24F6-4AE9-8150-CAAFBD7B0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B0BA-AD2B-4D87-9DC5-CF25ABDE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090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D4A6A-C57C-4800-B25F-E3DDCDFBD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5618F-A17A-4919-8619-2F099BBB7F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A6817-D2C0-4F86-95FA-15E8C8405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27F397-E1AC-457E-B4BC-0D82EC7B6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20/06/2022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304ED3-1849-476E-9BFB-ECE0082A1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965DF4-B411-485D-B6AC-BF1DFD14B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353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C3EC1-C240-4522-9EEF-73BD22B3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9DE2C-919E-4D2B-882B-445574F64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9F8C57-9E08-4626-90AD-B520BFA33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579602-A5DA-4447-9842-08BDED947E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0069C1-0113-4799-8696-0EAFD03DA4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4A722F-31DB-4F88-8195-594ACE3BB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20/06/2022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E491B3-A995-4F0E-8E13-0322BB206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CAA93C-AB3D-43E0-9738-E587AD8DB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592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02192-ECF0-442B-AE6D-1DF962500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BBAB25-EDE1-42EF-817E-7F802D2B1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20/06/2022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2A32E-DAC1-4029-B598-7A79EEBBF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62B5FF-2A2F-45DC-B174-CCEADC930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134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07A928-1593-4B70-B777-23359045C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20/06/2022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31A28F-37EA-4A89-97A4-ED3BD7BDB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7218D-F839-4A1B-B082-4C8FB6027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60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F812E-CA54-4E2E-A9FC-42E3B7550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E4F4F-648A-4BD7-8393-CB51C17B8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E701E-2BCB-42FE-BDBD-5B3C87E28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66C23-62CF-4F34-8664-24787FFC9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20/06/2022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BFDDA-19FB-4B14-8EBE-7290221B4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C30BC-FCC0-42BC-B19B-8E35C022D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721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E52AE-3136-420F-B228-0FF4A1DA4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43A8EE-C801-42B3-92CC-1D3EC6955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AF5F3-B8B7-4C4A-BA24-6BAEC5F0C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95F58-491B-464F-91AF-443355682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11A1D-CB02-4242-988B-4F9165C66FE9}" type="datetimeFigureOut">
              <a:rPr lang="en-GB" smtClean="0"/>
              <a:t>20/06/2022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B77B0-CA85-4CCF-A1EF-E2C94F8BE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9138A-8FF0-4897-9DAF-8082EB535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893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A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3F9E1C-49F7-44BF-AF17-6D9F80562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C7A5E-BD2C-44D3-8764-31F19AA82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C4EAB-E091-4A49-A8AB-DD09CA0766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11A1D-CB02-4242-988B-4F9165C66FE9}" type="datetimeFigureOut">
              <a:rPr lang="en-GB" smtClean="0"/>
              <a:t>20/06/2022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68C4F-4DEC-4143-B2E8-D0016D910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04BBA-4C57-4F40-8D9F-B4CD451DF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9CD97-EFAB-4932-887A-EEA92324ECD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8" descr="IMG_3841">
            <a:extLst>
              <a:ext uri="{FF2B5EF4-FFF2-40B4-BE49-F238E27FC236}">
                <a16:creationId xmlns:a16="http://schemas.microsoft.com/office/drawing/2014/main" id="{CCABACFC-1E4D-4074-839C-4D75F8830E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9" t="43192" r="22409"/>
          <a:stretch>
            <a:fillRect/>
          </a:stretch>
        </p:blipFill>
        <p:spPr bwMode="auto">
          <a:xfrm flipV="1">
            <a:off x="0" y="-3969"/>
            <a:ext cx="4968876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8" descr="IMG_3841">
            <a:extLst>
              <a:ext uri="{FF2B5EF4-FFF2-40B4-BE49-F238E27FC236}">
                <a16:creationId xmlns:a16="http://schemas.microsoft.com/office/drawing/2014/main" id="{3A2C2BA8-9D6F-40ED-AE4C-EC80006EF6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9" t="43192" r="22409"/>
          <a:stretch>
            <a:fillRect/>
          </a:stretch>
        </p:blipFill>
        <p:spPr bwMode="auto">
          <a:xfrm rot="10800000" flipV="1">
            <a:off x="7223124" y="5095875"/>
            <a:ext cx="4968876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40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efugeeweek.org.uk/resources/facts-figures-and-contributions/famous-refugees/#:~:text=John%20Dollond%20%E2%80%93%20Inventor%20of%20the%20achromatic%20lens%2C,German-Jewish%20refugee.%20Alexander%20Grothendieck%20%E2%80%93%20Mathematician%2C%20German-Jewish%20refugee." TargetMode="Externa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hyperlink" Target="https://lemontreetrust.org/about/" TargetMode="Externa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osrefugeeaidteam.org/about-u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0I23ZeJ60VevQAezETyA7A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vipreading.co.uk/refugeeweek/" TargetMode="Externa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0PTBGgMwnxo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2.png"/><Relationship Id="rId7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VIPReeading_MasterSymbol_2019-04">
            <a:extLst>
              <a:ext uri="{FF2B5EF4-FFF2-40B4-BE49-F238E27FC236}">
                <a16:creationId xmlns:a16="http://schemas.microsoft.com/office/drawing/2014/main" id="{0E4F4768-7906-49F9-A484-19795E5D9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0" b="15016"/>
          <a:stretch>
            <a:fillRect/>
          </a:stretch>
        </p:blipFill>
        <p:spPr bwMode="auto">
          <a:xfrm>
            <a:off x="5071773" y="150624"/>
            <a:ext cx="1787940" cy="12362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F02B4B3-3D04-4DEB-B05F-71FE0321AC8A}"/>
              </a:ext>
            </a:extLst>
          </p:cNvPr>
          <p:cNvGrpSpPr>
            <a:grpSpLocks/>
          </p:cNvGrpSpPr>
          <p:nvPr/>
        </p:nvGrpSpPr>
        <p:grpSpPr bwMode="auto">
          <a:xfrm>
            <a:off x="4853112" y="1572141"/>
            <a:ext cx="3161045" cy="779890"/>
            <a:chOff x="108902368" y="107448712"/>
            <a:chExt cx="2418651" cy="596512"/>
          </a:xfrm>
        </p:grpSpPr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4E2FA9EF-44D2-4FF3-8639-950C762599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65" t="23308" r="14059" b="11873"/>
            <a:stretch>
              <a:fillRect/>
            </a:stretch>
          </p:blipFill>
          <p:spPr bwMode="auto">
            <a:xfrm>
              <a:off x="110146049" y="107448712"/>
              <a:ext cx="1174970" cy="59651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190500" cap="rnd" algn="ctr">
                  <a:solidFill>
                    <a:srgbClr val="C8C6B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sx="0" sy="0" algn="ctr" rotWithShape="0">
                      <a:srgbClr val="000000">
                        <a:alpha val="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78D98482-F652-4262-94C7-D69A166E3D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902368" y="107576459"/>
              <a:ext cx="1296537" cy="327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20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Ruluko" panose="02000000000000000000" pitchFamily="2" charset="0"/>
                </a:rPr>
                <a:t>in support of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7" name="Text Box 7">
            <a:extLst>
              <a:ext uri="{FF2B5EF4-FFF2-40B4-BE49-F238E27FC236}">
                <a16:creationId xmlns:a16="http://schemas.microsoft.com/office/drawing/2014/main" id="{61CBA58F-E8C3-4766-8E23-966CB1B52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1167" y="210891"/>
            <a:ext cx="3385677" cy="576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3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uckiest Guy" panose="02000506000000020004" pitchFamily="2" charset="0"/>
              </a:rPr>
              <a:t>20 - 26TH jUNE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485A267-62A0-4910-9EB1-491D70020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808" y="2611922"/>
            <a:ext cx="9721653" cy="11224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BD1C6C-DFA6-4113-8DE7-DF2998DFE0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49"/>
          <a:stretch/>
        </p:blipFill>
        <p:spPr>
          <a:xfrm>
            <a:off x="76200" y="3734414"/>
            <a:ext cx="12115800" cy="303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06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4686299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sz="3100" dirty="0"/>
              <a:t>Who else was a refugee?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90AC4-CF7B-46EF-8EF1-3D9877813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93" y="6176962"/>
            <a:ext cx="1442254" cy="540423"/>
          </a:xfrm>
          <a:prstGeom prst="rect">
            <a:avLst/>
          </a:prstGeom>
        </p:spPr>
      </p:pic>
      <p:pic>
        <p:nvPicPr>
          <p:cNvPr id="5" name="Picture 3" descr="VIPReeading_MasterSymbol_2019-04">
            <a:extLst>
              <a:ext uri="{FF2B5EF4-FFF2-40B4-BE49-F238E27FC236}">
                <a16:creationId xmlns:a16="http://schemas.microsoft.com/office/drawing/2014/main" id="{A3797C64-CA9E-49B4-BA05-04BD3A12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0" b="15016"/>
          <a:stretch>
            <a:fillRect/>
          </a:stretch>
        </p:blipFill>
        <p:spPr bwMode="auto">
          <a:xfrm>
            <a:off x="104775" y="6058813"/>
            <a:ext cx="952500" cy="6585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D929E7-5A12-45B1-889F-5D491CA6B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985" y="365125"/>
            <a:ext cx="6222682" cy="4087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1312FD-DA28-4A91-A6BB-EE8C21D10386}"/>
              </a:ext>
            </a:extLst>
          </p:cNvPr>
          <p:cNvSpPr/>
          <p:nvPr/>
        </p:nvSpPr>
        <p:spPr>
          <a:xfrm>
            <a:off x="7010400" y="4625459"/>
            <a:ext cx="2952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discover more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1CD4243-D117-4893-AA9D-F7CAA295E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600200"/>
            <a:ext cx="4752975" cy="3394591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>
            <a:normAutofit/>
          </a:bodyPr>
          <a:lstStyle/>
          <a:p>
            <a:r>
              <a:rPr lang="en-US" b="1" dirty="0"/>
              <a:t>The official Refugee Week website has a detailed list of lots of famous refugees.</a:t>
            </a:r>
          </a:p>
          <a:p>
            <a:pPr marL="0" indent="0" algn="ctr">
              <a:buNone/>
            </a:pPr>
            <a:r>
              <a:rPr lang="en-US" sz="2400" b="1" i="1" dirty="0"/>
              <a:t>Who can do you </a:t>
            </a:r>
            <a:r>
              <a:rPr lang="en-GB" sz="2400" b="1" i="1" dirty="0"/>
              <a:t>recognise</a:t>
            </a:r>
            <a:r>
              <a:rPr lang="en-US" sz="2400" b="1" i="1" dirty="0"/>
              <a:t> from the list?</a:t>
            </a:r>
          </a:p>
          <a:p>
            <a:pPr marL="0" indent="0" algn="ctr">
              <a:buNone/>
            </a:pPr>
            <a:r>
              <a:rPr lang="en-US" sz="2400" b="1" i="1" dirty="0"/>
              <a:t>Where did they come from?</a:t>
            </a:r>
          </a:p>
          <a:p>
            <a:pPr marL="0" indent="0" algn="ctr">
              <a:buNone/>
            </a:pPr>
            <a:r>
              <a:rPr lang="en-US" sz="2400" b="1" i="1" dirty="0"/>
              <a:t>Why did they have to leave?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4069792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5505449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sz="3600" dirty="0"/>
              <a:t>Who is helping refugees?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90AC4-CF7B-46EF-8EF1-3D9877813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93" y="6176962"/>
            <a:ext cx="1442254" cy="540423"/>
          </a:xfrm>
          <a:prstGeom prst="rect">
            <a:avLst/>
          </a:prstGeom>
        </p:spPr>
      </p:pic>
      <p:pic>
        <p:nvPicPr>
          <p:cNvPr id="5" name="Picture 3" descr="VIPReeading_MasterSymbol_2019-04">
            <a:extLst>
              <a:ext uri="{FF2B5EF4-FFF2-40B4-BE49-F238E27FC236}">
                <a16:creationId xmlns:a16="http://schemas.microsoft.com/office/drawing/2014/main" id="{A3797C64-CA9E-49B4-BA05-04BD3A12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0" b="15016"/>
          <a:stretch>
            <a:fillRect/>
          </a:stretch>
        </p:blipFill>
        <p:spPr bwMode="auto">
          <a:xfrm>
            <a:off x="104775" y="6058813"/>
            <a:ext cx="952500" cy="6585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1D205C-2351-4748-AABA-058A4504B93D}"/>
              </a:ext>
            </a:extLst>
          </p:cNvPr>
          <p:cNvSpPr/>
          <p:nvPr/>
        </p:nvSpPr>
        <p:spPr>
          <a:xfrm>
            <a:off x="1453486" y="2593074"/>
            <a:ext cx="951248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There are many </a:t>
            </a:r>
            <a:r>
              <a:rPr lang="en-US" sz="4000" b="1" i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organisations</a:t>
            </a:r>
            <a:r>
              <a:rPr lang="en-US" sz="40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doing wonderful work to support refugees. Lets take a look at a few of them.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2297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365125"/>
            <a:ext cx="3686174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sz="3600" dirty="0"/>
              <a:t>Lemon Tree Trust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E723-60E3-4F38-9DA0-056591B2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708666"/>
            <a:ext cx="3429001" cy="4132575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>
            <a:normAutofit fontScale="92500"/>
          </a:bodyPr>
          <a:lstStyle/>
          <a:p>
            <a:pPr marL="0" indent="0" algn="ctr">
              <a:buNone/>
            </a:pPr>
            <a:r>
              <a:rPr lang="en-US" sz="2400" dirty="0"/>
              <a:t>You may have purchased a VIP Book Box and spotted some Lemon Tree Trust goodies inside. </a:t>
            </a:r>
          </a:p>
          <a:p>
            <a:pPr marL="0" indent="0" algn="ctr">
              <a:buNone/>
            </a:pPr>
            <a:r>
              <a:rPr lang="en-US" sz="2400" dirty="0"/>
              <a:t>Since 2015, the Lemon Tree Trust has supported refugees and communities of forced migrants, to create home and community gardens, garden competitions and education projects.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90AC4-CF7B-46EF-8EF1-3D9877813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93" y="6176962"/>
            <a:ext cx="1442254" cy="540423"/>
          </a:xfrm>
          <a:prstGeom prst="rect">
            <a:avLst/>
          </a:prstGeom>
        </p:spPr>
      </p:pic>
      <p:pic>
        <p:nvPicPr>
          <p:cNvPr id="5" name="Picture 3" descr="VIPReeading_MasterSymbol_2019-04">
            <a:extLst>
              <a:ext uri="{FF2B5EF4-FFF2-40B4-BE49-F238E27FC236}">
                <a16:creationId xmlns:a16="http://schemas.microsoft.com/office/drawing/2014/main" id="{A3797C64-CA9E-49B4-BA05-04BD3A12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0" b="15016"/>
          <a:stretch>
            <a:fillRect/>
          </a:stretch>
        </p:blipFill>
        <p:spPr bwMode="auto">
          <a:xfrm>
            <a:off x="104775" y="6058813"/>
            <a:ext cx="952500" cy="6585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F85840-FB09-485F-AE11-F2B906295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149" y="3229353"/>
            <a:ext cx="4053243" cy="24325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9AC962-CD68-4FFC-A9EC-DE5801CA0CD5}"/>
              </a:ext>
            </a:extLst>
          </p:cNvPr>
          <p:cNvSpPr/>
          <p:nvPr/>
        </p:nvSpPr>
        <p:spPr>
          <a:xfrm>
            <a:off x="8395040" y="5889828"/>
            <a:ext cx="30340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a short video about the Lemon Tree Trust here.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5122" name="Picture 2" descr="Aveen Ibrahem, Kurdistan Region of Iraq">
            <a:extLst>
              <a:ext uri="{FF2B5EF4-FFF2-40B4-BE49-F238E27FC236}">
                <a16:creationId xmlns:a16="http://schemas.microsoft.com/office/drawing/2014/main" id="{96E45A17-4750-4B18-A34D-005E70750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861" y="3078414"/>
            <a:ext cx="3151892" cy="3519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Children sitting in their home garden, Kurdistan Region of Iraq">
            <a:extLst>
              <a:ext uri="{FF2B5EF4-FFF2-40B4-BE49-F238E27FC236}">
                <a16:creationId xmlns:a16="http://schemas.microsoft.com/office/drawing/2014/main" id="{9B9385E5-5456-4D6A-A3A7-57E783F7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465" y="212382"/>
            <a:ext cx="3896684" cy="2599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8" name="Picture 8" descr="Female gardener standing in her home garden, Kurdistan Region of Iraq">
            <a:extLst>
              <a:ext uri="{FF2B5EF4-FFF2-40B4-BE49-F238E27FC236}">
                <a16:creationId xmlns:a16="http://schemas.microsoft.com/office/drawing/2014/main" id="{F9C0736D-CBD8-4E27-AC3B-BDFFEBB02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548" y="212382"/>
            <a:ext cx="3896684" cy="2599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54334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4415050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sz="3600" dirty="0"/>
              <a:t>O’s Refugee Aid Team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E723-60E3-4F38-9DA0-056591B2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708667"/>
            <a:ext cx="4048694" cy="3989274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dirty="0"/>
              <a:t>Most of the pictures of refugees featured in this </a:t>
            </a:r>
            <a:r>
              <a:rPr lang="en-US" sz="2400" dirty="0" err="1"/>
              <a:t>Powerpoint</a:t>
            </a:r>
            <a:r>
              <a:rPr lang="en-US" sz="2400" dirty="0"/>
              <a:t>, have been taken by the author, </a:t>
            </a:r>
            <a:r>
              <a:rPr lang="en-US" sz="2400" dirty="0" err="1"/>
              <a:t>Onjali</a:t>
            </a:r>
            <a:r>
              <a:rPr lang="en-US" sz="2400" dirty="0"/>
              <a:t> Rauf, who also runs the organization, ‘O’s Refugee Aid Team’.</a:t>
            </a:r>
          </a:p>
          <a:p>
            <a:pPr marL="0" indent="0" algn="ctr">
              <a:buNone/>
            </a:pPr>
            <a:r>
              <a:rPr lang="en-US" sz="2400" dirty="0"/>
              <a:t>They raise awareness of the refugee crisis as well as much needed funds.</a:t>
            </a:r>
          </a:p>
          <a:p>
            <a:pPr marL="0" indent="0" algn="ctr">
              <a:buNone/>
            </a:pPr>
            <a:r>
              <a:rPr lang="en-US" sz="2400" dirty="0"/>
              <a:t>Find out more here:</a:t>
            </a:r>
          </a:p>
          <a:p>
            <a:pPr marL="0" indent="0" algn="ctr">
              <a:buNone/>
            </a:pPr>
            <a:r>
              <a:rPr lang="en-US" sz="2400" dirty="0">
                <a:hlinkClick r:id="rId2"/>
              </a:rPr>
              <a:t>www.osrefugeeaidteam.org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90AC4-CF7B-46EF-8EF1-3D9877813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093" y="6176962"/>
            <a:ext cx="1442254" cy="540423"/>
          </a:xfrm>
          <a:prstGeom prst="rect">
            <a:avLst/>
          </a:prstGeom>
        </p:spPr>
      </p:pic>
      <p:pic>
        <p:nvPicPr>
          <p:cNvPr id="5" name="Picture 3" descr="VIPReeading_MasterSymbol_2019-04">
            <a:extLst>
              <a:ext uri="{FF2B5EF4-FFF2-40B4-BE49-F238E27FC236}">
                <a16:creationId xmlns:a16="http://schemas.microsoft.com/office/drawing/2014/main" id="{A3797C64-CA9E-49B4-BA05-04BD3A12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0" b="15016"/>
          <a:stretch>
            <a:fillRect/>
          </a:stretch>
        </p:blipFill>
        <p:spPr bwMode="auto">
          <a:xfrm>
            <a:off x="104775" y="6058813"/>
            <a:ext cx="952500" cy="6585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662111-0AA6-4705-8C3A-6F78816843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37" b="9940"/>
          <a:stretch/>
        </p:blipFill>
        <p:spPr>
          <a:xfrm>
            <a:off x="4701654" y="260286"/>
            <a:ext cx="7233172" cy="6272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0571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5505449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sz="3600" dirty="0"/>
              <a:t>How can we help refugees?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E723-60E3-4F38-9DA0-056591B2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600199"/>
            <a:ext cx="5324475" cy="4268338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>
            <a:normAutofit fontScale="92500" lnSpcReduction="10000"/>
          </a:bodyPr>
          <a:lstStyle/>
          <a:p>
            <a:r>
              <a:rPr lang="en-US" dirty="0"/>
              <a:t>Just by taking part in Refugee Week, you’re already a superstar!</a:t>
            </a:r>
          </a:p>
          <a:p>
            <a:r>
              <a:rPr lang="en-US" dirty="0"/>
              <a:t>Help us to Spread Hope by talking to others and taking part in events and activities this week.</a:t>
            </a:r>
          </a:p>
          <a:p>
            <a:r>
              <a:rPr lang="en-US" dirty="0"/>
              <a:t>If you want to go the extra mile, why not see if you can help us to raise money for O’s Refugee Aid Team. Money can be donated here: osrefugeeaidteam.org/donate/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90AC4-CF7B-46EF-8EF1-3D9877813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93" y="6176962"/>
            <a:ext cx="1442254" cy="540423"/>
          </a:xfrm>
          <a:prstGeom prst="rect">
            <a:avLst/>
          </a:prstGeom>
        </p:spPr>
      </p:pic>
      <p:pic>
        <p:nvPicPr>
          <p:cNvPr id="5" name="Picture 3" descr="VIPReeading_MasterSymbol_2019-04">
            <a:extLst>
              <a:ext uri="{FF2B5EF4-FFF2-40B4-BE49-F238E27FC236}">
                <a16:creationId xmlns:a16="http://schemas.microsoft.com/office/drawing/2014/main" id="{A3797C64-CA9E-49B4-BA05-04BD3A12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0" b="15016"/>
          <a:stretch>
            <a:fillRect/>
          </a:stretch>
        </p:blipFill>
        <p:spPr bwMode="auto">
          <a:xfrm>
            <a:off x="104775" y="6058813"/>
            <a:ext cx="952500" cy="6585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0C341D-DFC9-4DE4-8951-5F3E031F8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223" y="389908"/>
            <a:ext cx="5998191" cy="5998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44211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505D81-345B-4C15-A986-60AF9B1DB57A}"/>
              </a:ext>
            </a:extLst>
          </p:cNvPr>
          <p:cNvSpPr/>
          <p:nvPr/>
        </p:nvSpPr>
        <p:spPr>
          <a:xfrm>
            <a:off x="2527448" y="542969"/>
            <a:ext cx="66882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uckiest Guy" panose="02000506000000020004" pitchFamily="2" charset="0"/>
              </a:rPr>
              <a:t>THANKS FOR TAKING PART IN REFUGEE WEEK!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C04C0-097B-42BC-B9D0-4777EF75A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278" y="2306918"/>
            <a:ext cx="6178336" cy="3526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B2B3F2-8B6E-471E-8920-AA036EB803BF}"/>
              </a:ext>
            </a:extLst>
          </p:cNvPr>
          <p:cNvSpPr/>
          <p:nvPr/>
        </p:nvSpPr>
        <p:spPr>
          <a:xfrm>
            <a:off x="5562278" y="603430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Exclusive author videos on our YouTube channel!</a:t>
            </a:r>
            <a:endParaRPr lang="en-GB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10E1F2-EC76-4462-9AD6-D0D9E8D29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33" y="2297772"/>
            <a:ext cx="4671789" cy="3535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426698-59EF-488F-B943-C795159CC3E3}"/>
              </a:ext>
            </a:extLst>
          </p:cNvPr>
          <p:cNvSpPr/>
          <p:nvPr/>
        </p:nvSpPr>
        <p:spPr>
          <a:xfrm>
            <a:off x="276090" y="6034304"/>
            <a:ext cx="50071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activities on the VIP website…</a:t>
            </a:r>
            <a:endParaRPr lang="en-GB" sz="2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9326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6943725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en-GB" dirty="0"/>
              <a:t> What is Refugee Week?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E723-60E3-4F38-9DA0-056591B2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600200"/>
            <a:ext cx="6838950" cy="4381500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>
            <a:normAutofit fontScale="85000" lnSpcReduction="20000"/>
          </a:bodyPr>
          <a:lstStyle/>
          <a:p>
            <a:r>
              <a:rPr lang="en-US" dirty="0"/>
              <a:t>Refugee Week is a UK-wide festival celebrating the contributions, creativity and resilience of refugees and people seeking sanctuary.</a:t>
            </a:r>
          </a:p>
          <a:p>
            <a:r>
              <a:rPr lang="en-US" dirty="0"/>
              <a:t>Founded in 1998 and held every year around World Refugee Day on the 20 June, Refugee Week is also a growing global movement.</a:t>
            </a:r>
          </a:p>
          <a:p>
            <a:r>
              <a:rPr lang="en-US" dirty="0"/>
              <a:t>Through a </a:t>
            </a:r>
            <a:r>
              <a:rPr lang="en-US" dirty="0" err="1"/>
              <a:t>programme</a:t>
            </a:r>
            <a:r>
              <a:rPr lang="en-US" dirty="0"/>
              <a:t> of arts, cultural, sports and educational events, it enables people from different backgrounds to connect and encourages understanding about why people are displaced, and the challenges they face when seeking safety. </a:t>
            </a:r>
          </a:p>
          <a:p>
            <a:r>
              <a:rPr lang="en-US" dirty="0"/>
              <a:t>Helps people who have sought safety in the UK to share their experiences, perspectives and creative work on their own terms.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90AC4-CF7B-46EF-8EF1-3D9877813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93" y="6176962"/>
            <a:ext cx="1442254" cy="540423"/>
          </a:xfrm>
          <a:prstGeom prst="rect">
            <a:avLst/>
          </a:prstGeom>
        </p:spPr>
      </p:pic>
      <p:pic>
        <p:nvPicPr>
          <p:cNvPr id="5" name="Picture 3" descr="VIPReeading_MasterSymbol_2019-04">
            <a:extLst>
              <a:ext uri="{FF2B5EF4-FFF2-40B4-BE49-F238E27FC236}">
                <a16:creationId xmlns:a16="http://schemas.microsoft.com/office/drawing/2014/main" id="{A3797C64-CA9E-49B4-BA05-04BD3A12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0" b="15016"/>
          <a:stretch>
            <a:fillRect/>
          </a:stretch>
        </p:blipFill>
        <p:spPr bwMode="auto">
          <a:xfrm>
            <a:off x="104775" y="6058813"/>
            <a:ext cx="952500" cy="6585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212D8D-2DBD-4808-B8B8-82799EAF2D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694"/>
          <a:stretch/>
        </p:blipFill>
        <p:spPr>
          <a:xfrm>
            <a:off x="7238064" y="365125"/>
            <a:ext cx="4620560" cy="3638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40C1662-9650-4E22-880C-93B059AF3890}"/>
              </a:ext>
            </a:extLst>
          </p:cNvPr>
          <p:cNvSpPr/>
          <p:nvPr/>
        </p:nvSpPr>
        <p:spPr>
          <a:xfrm>
            <a:off x="7238064" y="4158734"/>
            <a:ext cx="4620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to watch author Catherine Bruton explain the importance of Refugee Week (first 1 minute)</a:t>
            </a:r>
            <a:endParaRPr lang="en-GB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3849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5629275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en-GB" dirty="0"/>
              <a:t> Key words to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E723-60E3-4F38-9DA0-056591B2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600200"/>
            <a:ext cx="6057900" cy="3686176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>
            <a:normAutofit fontScale="92500"/>
          </a:bodyPr>
          <a:lstStyle/>
          <a:p>
            <a:r>
              <a:rPr lang="en-US" b="1" dirty="0"/>
              <a:t>Refugee:</a:t>
            </a:r>
            <a:r>
              <a:rPr lang="en-US" dirty="0"/>
              <a:t> a person who has been forced to leave their country in order to escape war, persecution, or natural disaster.</a:t>
            </a:r>
          </a:p>
          <a:p>
            <a:r>
              <a:rPr lang="en-US" b="1" dirty="0"/>
              <a:t>Persecution:</a:t>
            </a:r>
            <a:r>
              <a:rPr lang="en-US" dirty="0"/>
              <a:t> hostility and ill-treatment, especially because of race or political or religious beliefs; oppression.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i="1" dirty="0"/>
              <a:t>Oxford Dictionary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90AC4-CF7B-46EF-8EF1-3D9877813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93" y="6176962"/>
            <a:ext cx="1442254" cy="540423"/>
          </a:xfrm>
          <a:prstGeom prst="rect">
            <a:avLst/>
          </a:prstGeom>
        </p:spPr>
      </p:pic>
      <p:pic>
        <p:nvPicPr>
          <p:cNvPr id="5" name="Picture 3" descr="VIPReeading_MasterSymbol_2019-04">
            <a:extLst>
              <a:ext uri="{FF2B5EF4-FFF2-40B4-BE49-F238E27FC236}">
                <a16:creationId xmlns:a16="http://schemas.microsoft.com/office/drawing/2014/main" id="{A3797C64-CA9E-49B4-BA05-04BD3A12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0" b="15016"/>
          <a:stretch>
            <a:fillRect/>
          </a:stretch>
        </p:blipFill>
        <p:spPr bwMode="auto">
          <a:xfrm>
            <a:off x="104775" y="6058813"/>
            <a:ext cx="952500" cy="6585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B07AB8-B077-475B-86E3-7EE421B100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r="2059" b="13889"/>
          <a:stretch/>
        </p:blipFill>
        <p:spPr>
          <a:xfrm>
            <a:off x="6686838" y="365125"/>
            <a:ext cx="5105111" cy="4883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A12EDC-6EE9-469C-8119-9C1627B71D51}"/>
              </a:ext>
            </a:extLst>
          </p:cNvPr>
          <p:cNvSpPr/>
          <p:nvPr/>
        </p:nvSpPr>
        <p:spPr>
          <a:xfrm>
            <a:off x="6315074" y="5273983"/>
            <a:ext cx="57721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Refugees, including young children, at a camp in Northern France.</a:t>
            </a:r>
          </a:p>
          <a:p>
            <a:pPr algn="ctr"/>
            <a:r>
              <a:rPr lang="en-GB" sz="24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would you feel if you were forced to leave your country?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1356212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7677150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3600" dirty="0"/>
              <a:t>How might someone become a refugee?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E723-60E3-4F38-9DA0-056591B2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600200"/>
            <a:ext cx="7496175" cy="4133850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>
            <a:normAutofit/>
          </a:bodyPr>
          <a:lstStyle/>
          <a:p>
            <a:r>
              <a:rPr lang="en-US" dirty="0"/>
              <a:t>No one </a:t>
            </a:r>
            <a:r>
              <a:rPr lang="en-US" i="1" dirty="0"/>
              <a:t>wants</a:t>
            </a:r>
            <a:r>
              <a:rPr lang="en-US" dirty="0"/>
              <a:t> to become a refugee, they’ve </a:t>
            </a:r>
            <a:r>
              <a:rPr lang="en-US" i="1" dirty="0"/>
              <a:t>had</a:t>
            </a:r>
            <a:r>
              <a:rPr lang="en-US" dirty="0"/>
              <a:t> to.</a:t>
            </a:r>
          </a:p>
          <a:p>
            <a:r>
              <a:rPr lang="en-US" dirty="0"/>
              <a:t>Refugees have to leave their country for different reasons, including: war or violence, natural disasters, hunger or extreme poverty, and their beliefs. </a:t>
            </a:r>
          </a:p>
          <a:p>
            <a:r>
              <a:rPr lang="en-US" dirty="0"/>
              <a:t>Often refugees will have more than one reason to have to leave their country. It is never an easy decision.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90AC4-CF7B-46EF-8EF1-3D9877813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93" y="6176962"/>
            <a:ext cx="1442254" cy="540423"/>
          </a:xfrm>
          <a:prstGeom prst="rect">
            <a:avLst/>
          </a:prstGeom>
        </p:spPr>
      </p:pic>
      <p:pic>
        <p:nvPicPr>
          <p:cNvPr id="5" name="Picture 3" descr="VIPReeading_MasterSymbol_2019-04">
            <a:extLst>
              <a:ext uri="{FF2B5EF4-FFF2-40B4-BE49-F238E27FC236}">
                <a16:creationId xmlns:a16="http://schemas.microsoft.com/office/drawing/2014/main" id="{A3797C64-CA9E-49B4-BA05-04BD3A12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0" b="15016"/>
          <a:stretch>
            <a:fillRect/>
          </a:stretch>
        </p:blipFill>
        <p:spPr bwMode="auto">
          <a:xfrm>
            <a:off x="104775" y="6058813"/>
            <a:ext cx="952500" cy="6585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C4BB6E-A827-4CDF-AD4F-B8E4DF73AC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3" b="14860"/>
          <a:stretch/>
        </p:blipFill>
        <p:spPr>
          <a:xfrm>
            <a:off x="8422624" y="365125"/>
            <a:ext cx="3102625" cy="4768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5CF0CF-23A0-41E7-B3FB-989B8C7B3455}"/>
              </a:ext>
            </a:extLst>
          </p:cNvPr>
          <p:cNvSpPr/>
          <p:nvPr/>
        </p:nvSpPr>
        <p:spPr>
          <a:xfrm>
            <a:off x="7829550" y="5200651"/>
            <a:ext cx="41814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refugee family being helped by volunteers. </a:t>
            </a:r>
            <a:r>
              <a:rPr lang="en-GB" sz="28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are they living in?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2844952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4647062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3600" dirty="0"/>
              <a:t>What are refugee camps?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E723-60E3-4F38-9DA0-056591B2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600199"/>
            <a:ext cx="4466088" cy="4295633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>
            <a:normAutofit fontScale="77500" lnSpcReduction="20000"/>
          </a:bodyPr>
          <a:lstStyle/>
          <a:p>
            <a:r>
              <a:rPr lang="en-US" dirty="0"/>
              <a:t>Until refugees find a safe place to live they often have to stay in refugee camps.</a:t>
            </a:r>
          </a:p>
          <a:p>
            <a:r>
              <a:rPr lang="en-US" dirty="0"/>
              <a:t>Refugee camps are temporary facilities built to provide immediate protection and assistance to people who have been forced to flee their homes due to war, persecution or violence. </a:t>
            </a:r>
          </a:p>
          <a:p>
            <a:r>
              <a:rPr lang="en-US" dirty="0"/>
              <a:t>Sometimes they may stay a few months but often it can be many months if not years.</a:t>
            </a:r>
          </a:p>
          <a:p>
            <a:r>
              <a:rPr lang="en-US" dirty="0"/>
              <a:t>Living conditions can be difficult and refugees often need support.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90AC4-CF7B-46EF-8EF1-3D9877813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93" y="6176962"/>
            <a:ext cx="1442254" cy="540423"/>
          </a:xfrm>
          <a:prstGeom prst="rect">
            <a:avLst/>
          </a:prstGeom>
        </p:spPr>
      </p:pic>
      <p:pic>
        <p:nvPicPr>
          <p:cNvPr id="5" name="Picture 3" descr="VIPReeading_MasterSymbol_2019-04">
            <a:extLst>
              <a:ext uri="{FF2B5EF4-FFF2-40B4-BE49-F238E27FC236}">
                <a16:creationId xmlns:a16="http://schemas.microsoft.com/office/drawing/2014/main" id="{A3797C64-CA9E-49B4-BA05-04BD3A12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0" b="15016"/>
          <a:stretch>
            <a:fillRect/>
          </a:stretch>
        </p:blipFill>
        <p:spPr bwMode="auto">
          <a:xfrm>
            <a:off x="104775" y="6058813"/>
            <a:ext cx="952500" cy="6585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5CF0CF-23A0-41E7-B3FB-989B8C7B3455}"/>
              </a:ext>
            </a:extLst>
          </p:cNvPr>
          <p:cNvSpPr/>
          <p:nvPr/>
        </p:nvSpPr>
        <p:spPr>
          <a:xfrm>
            <a:off x="5058057" y="4676859"/>
            <a:ext cx="37583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Northern France, O’s Refugee Aid Team help refugees at the nearby camps who are forced to live in poor conditions.</a:t>
            </a:r>
            <a:endParaRPr lang="en-GB" sz="24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8BAE0B-3DAD-4DC3-861C-193267787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39" y="128123"/>
            <a:ext cx="4020039" cy="239671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62119D-9C3D-4324-85E0-89DBF1BE9C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82"/>
          <a:stretch/>
        </p:blipFill>
        <p:spPr>
          <a:xfrm>
            <a:off x="4836859" y="127948"/>
            <a:ext cx="3072019" cy="239671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7F8562-B9B5-4117-8E33-8FC9B5E044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1" b="36783"/>
          <a:stretch/>
        </p:blipFill>
        <p:spPr>
          <a:xfrm>
            <a:off x="4860163" y="2636517"/>
            <a:ext cx="2232722" cy="182118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90F70-BEA2-4E89-9271-A60F51254E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378" y="2668932"/>
            <a:ext cx="3011891" cy="401585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1ADB72-0F04-4638-A6BD-8674DCCD88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"/>
          <a:stretch/>
        </p:blipFill>
        <p:spPr>
          <a:xfrm>
            <a:off x="7225353" y="2655625"/>
            <a:ext cx="1679811" cy="182118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14885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6"/>
            <a:ext cx="5001903" cy="658574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3600" dirty="0"/>
              <a:t>What services are provided?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90AC4-CF7B-46EF-8EF1-3D9877813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93" y="6176962"/>
            <a:ext cx="1442254" cy="540423"/>
          </a:xfrm>
          <a:prstGeom prst="rect">
            <a:avLst/>
          </a:prstGeom>
        </p:spPr>
      </p:pic>
      <p:pic>
        <p:nvPicPr>
          <p:cNvPr id="5" name="Picture 3" descr="VIPReeading_MasterSymbol_2019-04">
            <a:extLst>
              <a:ext uri="{FF2B5EF4-FFF2-40B4-BE49-F238E27FC236}">
                <a16:creationId xmlns:a16="http://schemas.microsoft.com/office/drawing/2014/main" id="{A3797C64-CA9E-49B4-BA05-04BD3A12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0" b="15016"/>
          <a:stretch>
            <a:fillRect/>
          </a:stretch>
        </p:blipFill>
        <p:spPr bwMode="auto">
          <a:xfrm>
            <a:off x="104775" y="6058813"/>
            <a:ext cx="952500" cy="6585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5CF0CF-23A0-41E7-B3FB-989B8C7B3455}"/>
              </a:ext>
            </a:extLst>
          </p:cNvPr>
          <p:cNvSpPr/>
          <p:nvPr/>
        </p:nvSpPr>
        <p:spPr>
          <a:xfrm>
            <a:off x="6096000" y="6334157"/>
            <a:ext cx="62427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https://www.unrefugees.org/refugee-facts/camps/</a:t>
            </a:r>
            <a:endParaRPr lang="en-GB" sz="20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60AD72-3FB1-47E8-8DCF-279CCC2B82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37" b="2323"/>
          <a:stretch/>
        </p:blipFill>
        <p:spPr>
          <a:xfrm>
            <a:off x="2376984" y="1198721"/>
            <a:ext cx="7629099" cy="480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10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4095749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3600" dirty="0"/>
              <a:t>How many people need help right now?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AE723-60E3-4F38-9DA0-056591B2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6" y="1600200"/>
            <a:ext cx="3914774" cy="4133850"/>
          </a:xfr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lIns="182880" tIns="182880" rIns="182880" bIns="182880">
            <a:normAutofit fontScale="92500" lnSpcReduction="20000"/>
          </a:bodyPr>
          <a:lstStyle/>
          <a:p>
            <a:r>
              <a:rPr lang="en-US" dirty="0"/>
              <a:t>Refugees don’t all come from the same place. Remember there are many reasons why someone might become a refugee.</a:t>
            </a:r>
          </a:p>
          <a:p>
            <a:r>
              <a:rPr lang="en-US" dirty="0"/>
              <a:t>In 2019, most refugees come from Syria, Venezuela, Afghanistan, South Sudan and Myanmar.</a:t>
            </a:r>
          </a:p>
          <a:p>
            <a:r>
              <a:rPr lang="en-US" dirty="0"/>
              <a:t>More recently, Ukraine.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90AC4-CF7B-46EF-8EF1-3D9877813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93" y="6176962"/>
            <a:ext cx="1442254" cy="540423"/>
          </a:xfrm>
          <a:prstGeom prst="rect">
            <a:avLst/>
          </a:prstGeom>
        </p:spPr>
      </p:pic>
      <p:pic>
        <p:nvPicPr>
          <p:cNvPr id="5" name="Picture 3" descr="VIPReeading_MasterSymbol_2019-04">
            <a:extLst>
              <a:ext uri="{FF2B5EF4-FFF2-40B4-BE49-F238E27FC236}">
                <a16:creationId xmlns:a16="http://schemas.microsoft.com/office/drawing/2014/main" id="{A3797C64-CA9E-49B4-BA05-04BD3A12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0" b="15016"/>
          <a:stretch>
            <a:fillRect/>
          </a:stretch>
        </p:blipFill>
        <p:spPr bwMode="auto">
          <a:xfrm>
            <a:off x="104775" y="6058813"/>
            <a:ext cx="952500" cy="6585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8DB2BE-0CAB-4C95-81FE-B8EE36DFC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768" y="247650"/>
            <a:ext cx="769122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10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8801100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3100" dirty="0"/>
              <a:t>Who are these people and what do they have in common?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90AC4-CF7B-46EF-8EF1-3D9877813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93" y="6176962"/>
            <a:ext cx="1442254" cy="540423"/>
          </a:xfrm>
          <a:prstGeom prst="rect">
            <a:avLst/>
          </a:prstGeom>
        </p:spPr>
      </p:pic>
      <p:pic>
        <p:nvPicPr>
          <p:cNvPr id="5" name="Picture 3" descr="VIPReeading_MasterSymbol_2019-04">
            <a:extLst>
              <a:ext uri="{FF2B5EF4-FFF2-40B4-BE49-F238E27FC236}">
                <a16:creationId xmlns:a16="http://schemas.microsoft.com/office/drawing/2014/main" id="{A3797C64-CA9E-49B4-BA05-04BD3A12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0" b="15016"/>
          <a:stretch>
            <a:fillRect/>
          </a:stretch>
        </p:blipFill>
        <p:spPr bwMode="auto">
          <a:xfrm>
            <a:off x="104775" y="6058813"/>
            <a:ext cx="952500" cy="6585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A3F06-A759-46EA-A624-C44B771203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7" b="607"/>
          <a:stretch/>
        </p:blipFill>
        <p:spPr>
          <a:xfrm>
            <a:off x="203513" y="2428225"/>
            <a:ext cx="2705750" cy="2705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3C7BD-D45D-4981-AD8C-373FED4DA3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4" t="607" b="607"/>
          <a:stretch/>
        </p:blipFill>
        <p:spPr>
          <a:xfrm>
            <a:off x="3074484" y="2428225"/>
            <a:ext cx="2705750" cy="2705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370C93-4EA8-4AAE-9638-BD9E3F32A3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02" t="-139" r="14492" b="139"/>
          <a:stretch/>
        </p:blipFill>
        <p:spPr>
          <a:xfrm>
            <a:off x="9141858" y="256526"/>
            <a:ext cx="2705750" cy="2705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B007A7-E441-4763-88CC-9F712F8958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442" t="-87" r="16309" b="87"/>
          <a:stretch/>
        </p:blipFill>
        <p:spPr>
          <a:xfrm>
            <a:off x="9141858" y="3533942"/>
            <a:ext cx="2705750" cy="27057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85603B-9060-4CE7-A70B-A8F7A70607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667" r="16667"/>
          <a:stretch/>
        </p:blipFill>
        <p:spPr>
          <a:xfrm>
            <a:off x="5980729" y="2428225"/>
            <a:ext cx="2705750" cy="270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93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51FAE-6BED-4696-84DA-20F2788F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8801100" cy="1025525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62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en-GB" dirty="0"/>
              <a:t> </a:t>
            </a:r>
            <a:r>
              <a:rPr lang="en-GB" sz="3100" dirty="0"/>
              <a:t>Who are these people and what do they have in common?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290AC4-CF7B-46EF-8EF1-3D9877813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93" y="6176962"/>
            <a:ext cx="1442254" cy="540423"/>
          </a:xfrm>
          <a:prstGeom prst="rect">
            <a:avLst/>
          </a:prstGeom>
        </p:spPr>
      </p:pic>
      <p:pic>
        <p:nvPicPr>
          <p:cNvPr id="5" name="Picture 3" descr="VIPReeading_MasterSymbol_2019-04">
            <a:extLst>
              <a:ext uri="{FF2B5EF4-FFF2-40B4-BE49-F238E27FC236}">
                <a16:creationId xmlns:a16="http://schemas.microsoft.com/office/drawing/2014/main" id="{A3797C64-CA9E-49B4-BA05-04BD3A12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0" b="15016"/>
          <a:stretch>
            <a:fillRect/>
          </a:stretch>
        </p:blipFill>
        <p:spPr bwMode="auto">
          <a:xfrm>
            <a:off x="104775" y="6058813"/>
            <a:ext cx="952500" cy="6585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A3F06-A759-46EA-A624-C44B771203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7" b="607"/>
          <a:stretch/>
        </p:blipFill>
        <p:spPr>
          <a:xfrm>
            <a:off x="203513" y="2428225"/>
            <a:ext cx="2705750" cy="2705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3C7BD-D45D-4981-AD8C-373FED4DA3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4" t="607" b="607"/>
          <a:stretch/>
        </p:blipFill>
        <p:spPr>
          <a:xfrm>
            <a:off x="3074484" y="2428225"/>
            <a:ext cx="2705750" cy="2705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370C93-4EA8-4AAE-9638-BD9E3F32A3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02" t="-139" r="14492" b="139"/>
          <a:stretch/>
        </p:blipFill>
        <p:spPr>
          <a:xfrm>
            <a:off x="9496262" y="455942"/>
            <a:ext cx="2048340" cy="2048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B007A7-E441-4763-88CC-9F712F8958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442" t="-87" r="16309" b="87"/>
          <a:stretch/>
        </p:blipFill>
        <p:spPr>
          <a:xfrm>
            <a:off x="9496262" y="4061262"/>
            <a:ext cx="2050144" cy="20501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85603B-9060-4CE7-A70B-A8F7A70607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667" r="16667"/>
          <a:stretch/>
        </p:blipFill>
        <p:spPr>
          <a:xfrm>
            <a:off x="5980729" y="2428225"/>
            <a:ext cx="2705750" cy="27057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A0E491-CDBD-43A8-8551-3CF88C060F2B}"/>
              </a:ext>
            </a:extLst>
          </p:cNvPr>
          <p:cNvSpPr/>
          <p:nvPr/>
        </p:nvSpPr>
        <p:spPr>
          <a:xfrm>
            <a:off x="203514" y="5167988"/>
            <a:ext cx="27057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Arrived in America in 1933 after Nazi persecution in Germany.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87A47A-07A4-44BC-ADFC-23CCA8183F31}"/>
              </a:ext>
            </a:extLst>
          </p:cNvPr>
          <p:cNvSpPr/>
          <p:nvPr/>
        </p:nvSpPr>
        <p:spPr>
          <a:xfrm>
            <a:off x="3074484" y="2068484"/>
            <a:ext cx="2568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Freddie Mercury - Singer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93A544-8DBA-4F46-875E-059BF07263A5}"/>
              </a:ext>
            </a:extLst>
          </p:cNvPr>
          <p:cNvSpPr/>
          <p:nvPr/>
        </p:nvSpPr>
        <p:spPr>
          <a:xfrm>
            <a:off x="305948" y="2058893"/>
            <a:ext cx="2568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Albert Einstein - Scientist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3CDEFA-551C-4328-AD27-4C23BCDF5ADA}"/>
              </a:ext>
            </a:extLst>
          </p:cNvPr>
          <p:cNvSpPr/>
          <p:nvPr/>
        </p:nvSpPr>
        <p:spPr>
          <a:xfrm>
            <a:off x="9070603" y="6124007"/>
            <a:ext cx="28996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Came to the UK as a refugee (baby) from </a:t>
            </a:r>
            <a:r>
              <a:rPr lang="en-US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Kosov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1F16D0-9764-446A-9D3F-D3DF6FB5DA45}"/>
              </a:ext>
            </a:extLst>
          </p:cNvPr>
          <p:cNvSpPr/>
          <p:nvPr/>
        </p:nvSpPr>
        <p:spPr>
          <a:xfrm>
            <a:off x="6049583" y="2058893"/>
            <a:ext cx="2568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Judith Kerr - Author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8F9B00-56E7-4F51-BBD8-6EF2E21E4858}"/>
              </a:ext>
            </a:extLst>
          </p:cNvPr>
          <p:cNvSpPr/>
          <p:nvPr/>
        </p:nvSpPr>
        <p:spPr>
          <a:xfrm>
            <a:off x="3160403" y="5320388"/>
            <a:ext cx="2705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1964, the family left for England to escape the violence of the Zanzibar Revolution.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9D3130-FF00-4990-9127-CBA2868CC908}"/>
              </a:ext>
            </a:extLst>
          </p:cNvPr>
          <p:cNvSpPr/>
          <p:nvPr/>
        </p:nvSpPr>
        <p:spPr>
          <a:xfrm>
            <a:off x="8822476" y="2533059"/>
            <a:ext cx="33529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Rocketed to Earth from the dying planet Krypton, baby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Kal</a:t>
            </a:r>
            <a:r>
              <a:rPr lang="en-US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-El was found by a Kansas couple who named the boy Clark Kent.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4811C7-B8AD-4EC6-AE3F-9DB7E0B8238A}"/>
              </a:ext>
            </a:extLst>
          </p:cNvPr>
          <p:cNvSpPr/>
          <p:nvPr/>
        </p:nvSpPr>
        <p:spPr>
          <a:xfrm>
            <a:off x="8854731" y="68001"/>
            <a:ext cx="3248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Superman – Fictional superhero</a:t>
            </a:r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9AA7B7-0B88-4496-91A8-FED413FA72CE}"/>
              </a:ext>
            </a:extLst>
          </p:cNvPr>
          <p:cNvSpPr/>
          <p:nvPr/>
        </p:nvSpPr>
        <p:spPr>
          <a:xfrm>
            <a:off x="8854731" y="3691930"/>
            <a:ext cx="3248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Rita Ora – Singer</a:t>
            </a:r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CDF1005-73FB-4714-B22B-2834E2986862}"/>
              </a:ext>
            </a:extLst>
          </p:cNvPr>
          <p:cNvSpPr/>
          <p:nvPr/>
        </p:nvSpPr>
        <p:spPr>
          <a:xfrm>
            <a:off x="6099061" y="5472787"/>
            <a:ext cx="2705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family came to London in 1936 when Judith was 13 to escape the Nazis.</a:t>
            </a:r>
          </a:p>
        </p:txBody>
      </p:sp>
    </p:spTree>
    <p:extLst>
      <p:ext uri="{BB962C8B-B14F-4D97-AF65-F5344CB8AC3E}">
        <p14:creationId xmlns:p14="http://schemas.microsoft.com/office/powerpoint/2010/main" val="3092323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898</Words>
  <Application>Microsoft Office PowerPoint</Application>
  <PresentationFormat>Widescreen</PresentationFormat>
  <Paragraphs>68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Luckiest Guy</vt:lpstr>
      <vt:lpstr>Ruluko</vt:lpstr>
      <vt:lpstr>Office Theme</vt:lpstr>
      <vt:lpstr>PowerPoint Presentation</vt:lpstr>
      <vt:lpstr> What is Refugee Week?</vt:lpstr>
      <vt:lpstr> Key words to know</vt:lpstr>
      <vt:lpstr> How might someone become a refugee?</vt:lpstr>
      <vt:lpstr> What are refugee camps?</vt:lpstr>
      <vt:lpstr> What services are provided?</vt:lpstr>
      <vt:lpstr> How many people need help right now?</vt:lpstr>
      <vt:lpstr> Who are these people and what do they have in common?</vt:lpstr>
      <vt:lpstr> Who are these people and what do they have in common?</vt:lpstr>
      <vt:lpstr> Who else was a refugee?</vt:lpstr>
      <vt:lpstr> Who is helping refugees?</vt:lpstr>
      <vt:lpstr> Lemon Tree Trust</vt:lpstr>
      <vt:lpstr> O’s Refugee Aid Team</vt:lpstr>
      <vt:lpstr> How can we help refugees?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McCann</dc:creator>
  <cp:lastModifiedBy>Rob McCann</cp:lastModifiedBy>
  <cp:revision>27</cp:revision>
  <dcterms:created xsi:type="dcterms:W3CDTF">2022-06-19T15:47:47Z</dcterms:created>
  <dcterms:modified xsi:type="dcterms:W3CDTF">2022-06-20T08:21:19Z</dcterms:modified>
</cp:coreProperties>
</file>